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9.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notesMaster" Target="notesMasters/notesMaster1.xml"/><Relationship Id="rId19" Type="http://schemas.openxmlformats.org/officeDocument/2006/relationships/font" Target="fonts/Inter-italic.fntdata"/><Relationship Id="rId6" Type="http://schemas.openxmlformats.org/officeDocument/2006/relationships/slide" Target="slides/slide1.xml"/><Relationship Id="rId18"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eb9f95be02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eb9f95be02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205f1c1146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205f1c114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02f25c4ba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02f25c4b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02f25c4ba4_0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02f25c4ba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02f25c4ba4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02f25c4ba4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205f1c1146_1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205f1c1146_1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13eb513498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13eb513498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17b66fedf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17b66fedf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04a50d34f3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04a50d34f3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Your Timeline</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502650" y="559275"/>
            <a:ext cx="69864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Halant"/>
                <a:ea typeface="Halant"/>
                <a:cs typeface="Halant"/>
                <a:sym typeface="Halant"/>
              </a:rPr>
              <a:t>Timelines are visual tools that help us organize information and historical events in the order that they happened. Most timelines are arranged in chronological order, which means that it is organized from the earliest to most recent event.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latin typeface="Halant"/>
                <a:ea typeface="Halant"/>
                <a:cs typeface="Halant"/>
                <a:sym typeface="Halant"/>
              </a:rPr>
              <a:t>Create a timeline of your life in chronological order (include years and 2-3 sentence descriptions).</a:t>
            </a:r>
            <a:endParaRPr sz="1200">
              <a:latin typeface="Halant"/>
              <a:ea typeface="Halant"/>
              <a:cs typeface="Halant"/>
              <a:sym typeface="Halant"/>
            </a:endParaRPr>
          </a:p>
        </p:txBody>
      </p:sp>
      <p:pic>
        <p:nvPicPr>
          <p:cNvPr id="59" name="Google Shape;59;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0" name="Google Shape;60;p13"/>
          <p:cNvSpPr/>
          <p:nvPr/>
        </p:nvSpPr>
        <p:spPr>
          <a:xfrm>
            <a:off x="516150" y="33184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 name="Google Shape;61;p13"/>
          <p:cNvSpPr/>
          <p:nvPr/>
        </p:nvSpPr>
        <p:spPr>
          <a:xfrm>
            <a:off x="516150" y="45328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 name="Google Shape;62;p13"/>
          <p:cNvSpPr/>
          <p:nvPr/>
        </p:nvSpPr>
        <p:spPr>
          <a:xfrm>
            <a:off x="516150" y="69472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 name="Google Shape;63;p13"/>
          <p:cNvSpPr/>
          <p:nvPr/>
        </p:nvSpPr>
        <p:spPr>
          <a:xfrm>
            <a:off x="516150" y="57190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 name="Google Shape;64;p13"/>
          <p:cNvSpPr/>
          <p:nvPr/>
        </p:nvSpPr>
        <p:spPr>
          <a:xfrm>
            <a:off x="516125" y="215515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 name="Google Shape;65;p13"/>
          <p:cNvSpPr/>
          <p:nvPr/>
        </p:nvSpPr>
        <p:spPr>
          <a:xfrm>
            <a:off x="4336875" y="37132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 name="Google Shape;66;p13"/>
          <p:cNvSpPr/>
          <p:nvPr/>
        </p:nvSpPr>
        <p:spPr>
          <a:xfrm>
            <a:off x="4336875" y="49276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7" name="Google Shape;67;p13"/>
          <p:cNvSpPr/>
          <p:nvPr/>
        </p:nvSpPr>
        <p:spPr>
          <a:xfrm>
            <a:off x="4336875" y="73420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 name="Google Shape;68;p13"/>
          <p:cNvSpPr/>
          <p:nvPr/>
        </p:nvSpPr>
        <p:spPr>
          <a:xfrm>
            <a:off x="4336875" y="61138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9" name="Google Shape;69;p13"/>
          <p:cNvSpPr/>
          <p:nvPr/>
        </p:nvSpPr>
        <p:spPr>
          <a:xfrm>
            <a:off x="4336875" y="249885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70" name="Google Shape;70;p13"/>
          <p:cNvCxnSpPr/>
          <p:nvPr/>
        </p:nvCxnSpPr>
        <p:spPr>
          <a:xfrm flipH="1">
            <a:off x="3673600" y="1893250"/>
            <a:ext cx="36000" cy="7113600"/>
          </a:xfrm>
          <a:prstGeom prst="straightConnector1">
            <a:avLst/>
          </a:prstGeom>
          <a:noFill/>
          <a:ln cap="flat" cmpd="sng" w="152400">
            <a:solidFill>
              <a:schemeClr val="dk2"/>
            </a:solidFill>
            <a:prstDash val="solid"/>
            <a:round/>
            <a:headEnd len="med" w="med" type="none"/>
            <a:tailEnd len="med" w="med" type="none"/>
          </a:ln>
        </p:spPr>
      </p:cxnSp>
      <p:cxnSp>
        <p:nvCxnSpPr>
          <p:cNvPr id="71" name="Google Shape;71;p13"/>
          <p:cNvCxnSpPr/>
          <p:nvPr/>
        </p:nvCxnSpPr>
        <p:spPr>
          <a:xfrm>
            <a:off x="3046350" y="3834575"/>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2" name="Google Shape;72;p13"/>
          <p:cNvCxnSpPr/>
          <p:nvPr/>
        </p:nvCxnSpPr>
        <p:spPr>
          <a:xfrm>
            <a:off x="3029800" y="50815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3" name="Google Shape;73;p13"/>
          <p:cNvCxnSpPr/>
          <p:nvPr/>
        </p:nvCxnSpPr>
        <p:spPr>
          <a:xfrm>
            <a:off x="3655950" y="3015000"/>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4" name="Google Shape;74;p13"/>
          <p:cNvCxnSpPr/>
          <p:nvPr/>
        </p:nvCxnSpPr>
        <p:spPr>
          <a:xfrm>
            <a:off x="3655950" y="54313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5" name="Google Shape;75;p13"/>
          <p:cNvCxnSpPr/>
          <p:nvPr/>
        </p:nvCxnSpPr>
        <p:spPr>
          <a:xfrm>
            <a:off x="3029800" y="6304213"/>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6" name="Google Shape;76;p13"/>
          <p:cNvCxnSpPr/>
          <p:nvPr/>
        </p:nvCxnSpPr>
        <p:spPr>
          <a:xfrm>
            <a:off x="3655950" y="4306375"/>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7" name="Google Shape;77;p13"/>
          <p:cNvCxnSpPr/>
          <p:nvPr/>
        </p:nvCxnSpPr>
        <p:spPr>
          <a:xfrm>
            <a:off x="3655950" y="6630100"/>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8" name="Google Shape;78;p13"/>
          <p:cNvCxnSpPr/>
          <p:nvPr/>
        </p:nvCxnSpPr>
        <p:spPr>
          <a:xfrm>
            <a:off x="3046350" y="26201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79" name="Google Shape;79;p13"/>
          <p:cNvCxnSpPr/>
          <p:nvPr/>
        </p:nvCxnSpPr>
        <p:spPr>
          <a:xfrm>
            <a:off x="3029800" y="75185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80" name="Google Shape;80;p13"/>
          <p:cNvCxnSpPr/>
          <p:nvPr/>
        </p:nvCxnSpPr>
        <p:spPr>
          <a:xfrm>
            <a:off x="3655950" y="7828825"/>
            <a:ext cx="679800" cy="1260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a Narrative?</a:t>
            </a:r>
            <a:endParaRPr sz="1900">
              <a:latin typeface="Halant"/>
              <a:ea typeface="Halant"/>
              <a:cs typeface="Halant"/>
              <a:sym typeface="Halant"/>
            </a:endParaRPr>
          </a:p>
        </p:txBody>
      </p:sp>
      <p:pic>
        <p:nvPicPr>
          <p:cNvPr id="86" name="Google Shape;8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7" name="Google Shape;8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8" name="Google Shape;8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9" name="Google Shape;89;p14"/>
          <p:cNvSpPr txBox="1"/>
          <p:nvPr/>
        </p:nvSpPr>
        <p:spPr>
          <a:xfrm>
            <a:off x="453675" y="700650"/>
            <a:ext cx="6986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lang="en" sz="1200">
                <a:latin typeface="Halant"/>
                <a:ea typeface="Halant"/>
                <a:cs typeface="Halant"/>
                <a:sym typeface="Halant"/>
              </a:rPr>
              <a:t>Now that you have identified ten major life events, we will move to writing a personal narrative. Before we start writing, however, let’s learn about what is a personal narrative and how to write one. </a:t>
            </a:r>
            <a:endParaRPr sz="1200">
              <a:latin typeface="Halant"/>
              <a:ea typeface="Halant"/>
              <a:cs typeface="Halant"/>
              <a:sym typeface="Halant"/>
            </a:endParaRPr>
          </a:p>
        </p:txBody>
      </p:sp>
      <p:pic>
        <p:nvPicPr>
          <p:cNvPr id="90" name="Google Shape;90;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1" name="Google Shape;91;p14"/>
          <p:cNvSpPr txBox="1"/>
          <p:nvPr/>
        </p:nvSpPr>
        <p:spPr>
          <a:xfrm>
            <a:off x="528725" y="1531950"/>
            <a:ext cx="6722400" cy="7249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lang="en" sz="1500">
                <a:latin typeface="Inter"/>
                <a:ea typeface="Inter"/>
                <a:cs typeface="Inter"/>
                <a:sym typeface="Inter"/>
              </a:rPr>
              <a:t>A personal narrative is a form of writing that tells a story from the writer’s own life, allowing for deep self-expression and reflection. Unlike other forms of storytelling, a personal narrative is deeply rooted in reality, focusing on </a:t>
            </a:r>
            <a:r>
              <a:rPr b="1" lang="en" sz="1500">
                <a:latin typeface="Inter"/>
                <a:ea typeface="Inter"/>
                <a:cs typeface="Inter"/>
                <a:sym typeface="Inter"/>
              </a:rPr>
              <a:t>true events</a:t>
            </a:r>
            <a:r>
              <a:rPr lang="en" sz="1500">
                <a:latin typeface="Inter"/>
                <a:ea typeface="Inter"/>
                <a:cs typeface="Inter"/>
                <a:sym typeface="Inter"/>
              </a:rPr>
              <a:t> that have left a significant impact on the writer. This type of narrative is usually written in the first person, using “I” to create a direct connection between the writer and the reader, making the story feel personal and intimate.</a:t>
            </a:r>
            <a:endParaRPr sz="1500">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500">
                <a:latin typeface="Inter"/>
                <a:ea typeface="Inter"/>
                <a:cs typeface="Inter"/>
                <a:sym typeface="Inter"/>
              </a:rPr>
              <a:t>A key element of a personal narrative is the emotional and reflective aspect. It’s not just about recounting what happened, but also about delving into how the experience affected you—emotionally, mentally, or even physically. Through this reflection, the narrative often uncovers lessons learned, personal growth, or a change in perspective. The writer might explore their thoughts, fears, joys, or challenges faced during the experience, offering insight into their inner world.</a:t>
            </a:r>
            <a:endParaRPr sz="1500">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500">
                <a:latin typeface="Inter"/>
                <a:ea typeface="Inter"/>
                <a:cs typeface="Inter"/>
                <a:sym typeface="Inter"/>
              </a:rPr>
              <a:t>Structurally, a personal narrative typically follows a clear arc, with a beginning that sets the scene, a middle that builds the story with detailed descriptions and emotions, and an end that often includes a reflection or resolution. This structure helps to engage the reader, making the experience relatable and compelling.</a:t>
            </a:r>
            <a:endParaRPr sz="1500">
              <a:latin typeface="Inter"/>
              <a:ea typeface="Inter"/>
              <a:cs typeface="Inter"/>
              <a:sym typeface="Inter"/>
            </a:endParaRPr>
          </a:p>
          <a:p>
            <a:pPr indent="0" lvl="0" marL="0" rtl="0" algn="l">
              <a:lnSpc>
                <a:spcPct val="115000"/>
              </a:lnSpc>
              <a:spcBef>
                <a:spcPts val="1200"/>
              </a:spcBef>
              <a:spcAft>
                <a:spcPts val="1200"/>
              </a:spcAft>
              <a:buNone/>
            </a:pPr>
            <a:r>
              <a:rPr lang="en" sz="1500">
                <a:latin typeface="Inter"/>
                <a:ea typeface="Inter"/>
                <a:cs typeface="Inter"/>
                <a:sym typeface="Inter"/>
              </a:rPr>
              <a:t>Writing a personal narrative not only allows for self-expression but also enhances writing skills. It encourages the writer to organize their thoughts, develop a unique voice, and convey emotions effectively. Overall, a personal narrative is a powerful tool for sharing your experiences, connecting with others, and exploring the deeper meaning behind your life’s events.</a:t>
            </a:r>
            <a:r>
              <a:rPr lang="en" sz="1500">
                <a:latin typeface="Inter"/>
                <a:ea typeface="Inter"/>
                <a:cs typeface="Inter"/>
                <a:sym typeface="Inter"/>
              </a:rPr>
              <a:t> </a:t>
            </a:r>
            <a:endParaRPr>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300">
                <a:solidFill>
                  <a:schemeClr val="dk1"/>
                </a:solidFill>
                <a:latin typeface="Halant"/>
                <a:ea typeface="Halant"/>
                <a:cs typeface="Halant"/>
                <a:sym typeface="Halant"/>
              </a:rPr>
              <a:t>Excerpt from</a:t>
            </a:r>
            <a:r>
              <a:rPr i="1" lang="en" sz="2300">
                <a:solidFill>
                  <a:schemeClr val="dk1"/>
                </a:solidFill>
                <a:latin typeface="Halant"/>
                <a:ea typeface="Halant"/>
                <a:cs typeface="Halant"/>
                <a:sym typeface="Halant"/>
              </a:rPr>
              <a:t> </a:t>
            </a:r>
            <a:r>
              <a:rPr i="1" lang="en" sz="2300">
                <a:solidFill>
                  <a:schemeClr val="dk1"/>
                </a:solidFill>
                <a:latin typeface="Halant"/>
                <a:ea typeface="Halant"/>
                <a:cs typeface="Halant"/>
                <a:sym typeface="Halant"/>
              </a:rPr>
              <a:t>Becoming </a:t>
            </a:r>
            <a:r>
              <a:rPr lang="en" sz="2300">
                <a:solidFill>
                  <a:schemeClr val="dk1"/>
                </a:solidFill>
                <a:latin typeface="Halant"/>
                <a:ea typeface="Halant"/>
                <a:cs typeface="Halant"/>
                <a:sym typeface="Halant"/>
              </a:rPr>
              <a:t>by Michelle Obama</a:t>
            </a:r>
            <a:endParaRPr sz="1800">
              <a:latin typeface="Halant"/>
              <a:ea typeface="Halant"/>
              <a:cs typeface="Halant"/>
              <a:sym typeface="Halant"/>
            </a:endParaRPr>
          </a:p>
        </p:txBody>
      </p:sp>
      <p:pic>
        <p:nvPicPr>
          <p:cNvPr id="97" name="Google Shape;9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9" name="Google Shape;9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0" name="Google Shape;100;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1" name="Google Shape;101;p15"/>
          <p:cNvSpPr txBox="1"/>
          <p:nvPr/>
        </p:nvSpPr>
        <p:spPr>
          <a:xfrm>
            <a:off x="3455675" y="1707675"/>
            <a:ext cx="3918000" cy="355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This was the thought I returned to a year or so later, when the drumbeat truly got loud, when the pressure on both of us felt immense. We went about our regular business, but the question of whether Barack would run for president unsettled the air around us. Could he? Will he? Should he? In the summer of 2006, poll respondents filling out open-ended questionnaires were naming him as a presidential possibility, though Hillary Clinton was decidedly the number one pick. By fall, though, Barack’s stock had begun to rise in part thanks to the publication of </a:t>
            </a:r>
            <a:r>
              <a:rPr i="1" lang="en" sz="1200">
                <a:solidFill>
                  <a:schemeClr val="dk1"/>
                </a:solidFill>
                <a:latin typeface="Inter"/>
                <a:ea typeface="Inter"/>
                <a:cs typeface="Inter"/>
                <a:sym typeface="Inter"/>
              </a:rPr>
              <a:t>The Audacity of Hope</a:t>
            </a:r>
            <a:r>
              <a:rPr lang="en" sz="1200">
                <a:solidFill>
                  <a:schemeClr val="dk1"/>
                </a:solidFill>
                <a:latin typeface="Inter"/>
                <a:ea typeface="Inter"/>
                <a:cs typeface="Inter"/>
                <a:sym typeface="Inter"/>
              </a:rPr>
              <a:t> and a slew of media opportunities afforded by the book tour. His poll numbers were suddenly even with or ahead of those of Al Gore and John Kerry, the Democrats’ previous two nominees— evidence of his potential. </a:t>
            </a:r>
            <a:endParaRPr sz="1200">
              <a:solidFill>
                <a:schemeClr val="dk1"/>
              </a:solidFill>
              <a:latin typeface="Inter"/>
              <a:ea typeface="Inter"/>
              <a:cs typeface="Inter"/>
              <a:sym typeface="Inter"/>
            </a:endParaRPr>
          </a:p>
        </p:txBody>
      </p:sp>
      <p:sp>
        <p:nvSpPr>
          <p:cNvPr id="102" name="Google Shape;102;p15"/>
          <p:cNvSpPr txBox="1"/>
          <p:nvPr/>
        </p:nvSpPr>
        <p:spPr>
          <a:xfrm>
            <a:off x="625975" y="4924575"/>
            <a:ext cx="2593200" cy="338700"/>
          </a:xfrm>
          <a:prstGeom prst="rect">
            <a:avLst/>
          </a:prstGeom>
          <a:solidFill>
            <a:schemeClr val="lt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Michelle Obama, Official Portrait</a:t>
            </a:r>
            <a:endParaRPr sz="1000">
              <a:solidFill>
                <a:schemeClr val="dk1"/>
              </a:solidFill>
              <a:latin typeface="Halant"/>
              <a:ea typeface="Halant"/>
              <a:cs typeface="Halant"/>
              <a:sym typeface="Halant"/>
            </a:endParaRPr>
          </a:p>
        </p:txBody>
      </p:sp>
      <p:sp>
        <p:nvSpPr>
          <p:cNvPr id="103" name="Google Shape;103;p15"/>
          <p:cNvSpPr txBox="1"/>
          <p:nvPr/>
        </p:nvSpPr>
        <p:spPr>
          <a:xfrm>
            <a:off x="465775" y="627625"/>
            <a:ext cx="67599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i="1" lang="en" sz="1200">
                <a:latin typeface="Halant"/>
                <a:ea typeface="Halant"/>
                <a:cs typeface="Halant"/>
                <a:sym typeface="Halant"/>
              </a:rPr>
              <a:t>Becoming</a:t>
            </a:r>
            <a:r>
              <a:rPr lang="en" sz="1200">
                <a:latin typeface="Halant"/>
                <a:ea typeface="Halant"/>
                <a:cs typeface="Halant"/>
                <a:sym typeface="Halant"/>
              </a:rPr>
              <a:t> by Michelle Obama is a memoir that chronicles her life from her childhood in the South Side of Chicago to her years as First Lady of the United States. Michelle shares stories of her upbringing, education, and career, offering insights into her experiences with race, gender, and identity. The excerpt from Michelle Obama's Becoming focuses on the internal conflict Michelle faced when her husband, Barack Obama, was considering running for president in the mid-2000s.</a:t>
            </a:r>
            <a:endParaRPr sz="1200">
              <a:latin typeface="Halant"/>
              <a:ea typeface="Halant"/>
              <a:cs typeface="Halant"/>
              <a:sym typeface="Halant"/>
            </a:endParaRPr>
          </a:p>
        </p:txBody>
      </p:sp>
      <p:sp>
        <p:nvSpPr>
          <p:cNvPr id="104" name="Google Shape;104;p15"/>
          <p:cNvSpPr txBox="1"/>
          <p:nvPr/>
        </p:nvSpPr>
        <p:spPr>
          <a:xfrm>
            <a:off x="465775" y="5263275"/>
            <a:ext cx="6898500" cy="3343200"/>
          </a:xfrm>
          <a:prstGeom prst="rect">
            <a:avLst/>
          </a:prstGeom>
          <a:noFill/>
          <a:ln>
            <a:noFill/>
          </a:ln>
        </p:spPr>
        <p:txBody>
          <a:bodyPr anchorCtr="0" anchor="t" bIns="91425" lIns="91425" spcFirstLastPara="1" rIns="91425" wrap="square" tIns="91425">
            <a:spAutoFit/>
          </a:bodyPr>
          <a:lstStyle/>
          <a:p>
            <a:pPr indent="-190500" lvl="0" marL="63500" rtl="0" algn="l">
              <a:lnSpc>
                <a:spcPct val="115000"/>
              </a:lnSpc>
              <a:spcBef>
                <a:spcPts val="0"/>
              </a:spcBef>
              <a:spcAft>
                <a:spcPts val="0"/>
              </a:spcAft>
              <a:buNone/>
            </a:pP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 was aware that he’d been having private conversations with friends, advisers, and prospective donors, signaling to everyone that he was </a:t>
            </a:r>
            <a:r>
              <a:rPr b="1" lang="en" sz="1200">
                <a:solidFill>
                  <a:schemeClr val="dk1"/>
                </a:solidFill>
                <a:latin typeface="Inter"/>
                <a:ea typeface="Inter"/>
                <a:cs typeface="Inter"/>
                <a:sym typeface="Inter"/>
              </a:rPr>
              <a:t>mulling</a:t>
            </a:r>
            <a:r>
              <a:rPr lang="en" sz="1200">
                <a:solidFill>
                  <a:schemeClr val="dk1"/>
                </a:solidFill>
                <a:latin typeface="Inter"/>
                <a:ea typeface="Inter"/>
                <a:cs typeface="Inter"/>
                <a:sym typeface="Inter"/>
              </a:rPr>
              <a:t> over the idea. But there was one conversation he avoided having, and that was with me. He knew, of course, how I felt. We’d discussed it </a:t>
            </a:r>
            <a:r>
              <a:rPr b="1" lang="en" sz="1200">
                <a:solidFill>
                  <a:schemeClr val="dk1"/>
                </a:solidFill>
                <a:latin typeface="Inter"/>
                <a:ea typeface="Inter"/>
                <a:cs typeface="Inter"/>
                <a:sym typeface="Inter"/>
              </a:rPr>
              <a:t>obliquely</a:t>
            </a:r>
            <a:r>
              <a:rPr lang="en" sz="1200">
                <a:solidFill>
                  <a:schemeClr val="dk1"/>
                </a:solidFill>
                <a:latin typeface="Inter"/>
                <a:ea typeface="Inter"/>
                <a:cs typeface="Inter"/>
                <a:sym typeface="Inter"/>
              </a:rPr>
              <a:t>, around the edges of other topics. We’d lived with other people’s expectations so long that they were almost embedded in every conversation we had. Barack’s potential sat with our family at the dinner table. Barack’s potential rode along to school with the girls and to work with me. It was there even when we didn’t want it to be there, adding a strange energy to everything. From my point of view, my husband was doing plenty already. If he was going to even think about running for president, I hoped he’d take the </a:t>
            </a:r>
            <a:r>
              <a:rPr b="1" lang="en" sz="1200">
                <a:solidFill>
                  <a:schemeClr val="dk1"/>
                </a:solidFill>
                <a:latin typeface="Inter"/>
                <a:ea typeface="Inter"/>
                <a:cs typeface="Inter"/>
                <a:sym typeface="Inter"/>
              </a:rPr>
              <a:t>prudent</a:t>
            </a:r>
            <a:r>
              <a:rPr lang="en" sz="1200">
                <a:solidFill>
                  <a:schemeClr val="dk1"/>
                </a:solidFill>
                <a:latin typeface="Inter"/>
                <a:ea typeface="Inter"/>
                <a:cs typeface="Inter"/>
                <a:sym typeface="Inter"/>
              </a:rPr>
              <a:t> path, preparing slowly, biding his time in the Senate, and waiting until the girls were older —until 2016, maybe. Since I’d known him, it seemed to me that Barack had always had his eyes on some far-off horizon, on his notion of the world as it should be. Just for once, I wanted him to be content with life as it was. I didn’t understand how he could look at Sasha and Malia, now five and eight, with their pigtailed hair and giggly </a:t>
            </a:r>
            <a:r>
              <a:rPr b="1" lang="en" sz="1200">
                <a:solidFill>
                  <a:schemeClr val="dk1"/>
                </a:solidFill>
                <a:latin typeface="Inter"/>
                <a:ea typeface="Inter"/>
                <a:cs typeface="Inter"/>
                <a:sym typeface="Inter"/>
              </a:rPr>
              <a:t>exuberance</a:t>
            </a:r>
            <a:r>
              <a:rPr lang="en" sz="1200">
                <a:solidFill>
                  <a:schemeClr val="dk1"/>
                </a:solidFill>
                <a:latin typeface="Inter"/>
                <a:ea typeface="Inter"/>
                <a:cs typeface="Inter"/>
                <a:sym typeface="Inter"/>
              </a:rPr>
              <a:t>, and feel any other way. It hurt me sometimes to think that he did.</a:t>
            </a:r>
            <a:endParaRPr sz="1200">
              <a:solidFill>
                <a:schemeClr val="dk1"/>
              </a:solidFill>
              <a:latin typeface="Inter"/>
              <a:ea typeface="Inter"/>
              <a:cs typeface="Inter"/>
              <a:sym typeface="Inter"/>
            </a:endParaRPr>
          </a:p>
        </p:txBody>
      </p:sp>
      <p:pic>
        <p:nvPicPr>
          <p:cNvPr id="105" name="Google Shape;105;p15"/>
          <p:cNvPicPr preferRelativeResize="0"/>
          <p:nvPr/>
        </p:nvPicPr>
        <p:blipFill>
          <a:blip r:embed="rId5">
            <a:alphaModFix/>
          </a:blip>
          <a:stretch>
            <a:fillRect/>
          </a:stretch>
        </p:blipFill>
        <p:spPr>
          <a:xfrm>
            <a:off x="888449" y="1774288"/>
            <a:ext cx="2068250" cy="3111816"/>
          </a:xfrm>
          <a:prstGeom prst="rect">
            <a:avLst/>
          </a:prstGeom>
          <a:noFill/>
          <a:ln>
            <a:noFill/>
          </a:ln>
        </p:spPr>
      </p:pic>
      <p:sp>
        <p:nvSpPr>
          <p:cNvPr id="106" name="Google Shape;106;p15"/>
          <p:cNvSpPr txBox="1"/>
          <p:nvPr/>
        </p:nvSpPr>
        <p:spPr>
          <a:xfrm>
            <a:off x="658525" y="8604650"/>
            <a:ext cx="6705900" cy="743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Vocabulary Bank</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Mulling:</a:t>
            </a:r>
            <a:r>
              <a:rPr lang="en" sz="1100">
                <a:solidFill>
                  <a:schemeClr val="dk1"/>
                </a:solidFill>
                <a:latin typeface="Inter"/>
                <a:ea typeface="Inter"/>
                <a:cs typeface="Inter"/>
                <a:sym typeface="Inter"/>
              </a:rPr>
              <a:t> think over/about					</a:t>
            </a:r>
            <a:r>
              <a:rPr b="1" lang="en" sz="1100">
                <a:solidFill>
                  <a:schemeClr val="dk1"/>
                </a:solidFill>
                <a:latin typeface="Inter"/>
                <a:ea typeface="Inter"/>
                <a:cs typeface="Inter"/>
                <a:sym typeface="Inter"/>
              </a:rPr>
              <a:t>Prudent:</a:t>
            </a:r>
            <a:r>
              <a:rPr lang="en" sz="1100">
                <a:solidFill>
                  <a:schemeClr val="dk1"/>
                </a:solidFill>
                <a:latin typeface="Inter"/>
                <a:ea typeface="Inter"/>
                <a:cs typeface="Inter"/>
                <a:sym typeface="Inter"/>
              </a:rPr>
              <a:t> wise; well judged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Obliquely</a:t>
            </a:r>
            <a:r>
              <a:rPr lang="en" sz="1100">
                <a:solidFill>
                  <a:schemeClr val="dk1"/>
                </a:solidFill>
                <a:latin typeface="Inter"/>
                <a:ea typeface="Inter"/>
                <a:cs typeface="Inter"/>
                <a:sym typeface="Inter"/>
              </a:rPr>
              <a:t>: not in a direct way				</a:t>
            </a:r>
            <a:r>
              <a:rPr b="1" lang="en" sz="1100">
                <a:solidFill>
                  <a:schemeClr val="dk1"/>
                </a:solidFill>
                <a:latin typeface="Inter"/>
                <a:ea typeface="Inter"/>
                <a:cs typeface="Inter"/>
                <a:sym typeface="Inter"/>
              </a:rPr>
              <a:t>Exuberance: </a:t>
            </a:r>
            <a:r>
              <a:rPr lang="en" sz="1100">
                <a:solidFill>
                  <a:schemeClr val="dk1"/>
                </a:solidFill>
                <a:latin typeface="Inter"/>
                <a:ea typeface="Inter"/>
                <a:cs typeface="Inter"/>
                <a:sym typeface="Inter"/>
              </a:rPr>
              <a:t>cheerfulness</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400">
                <a:solidFill>
                  <a:schemeClr val="dk1"/>
                </a:solidFill>
                <a:latin typeface="Halant"/>
                <a:ea typeface="Halant"/>
                <a:cs typeface="Halant"/>
                <a:sym typeface="Halant"/>
              </a:rPr>
              <a:t>Excerpt from Becoming by Michelle Obama</a:t>
            </a:r>
            <a:endParaRPr i="1" sz="2400">
              <a:solidFill>
                <a:schemeClr val="dk1"/>
              </a:solidFill>
              <a:latin typeface="Halant"/>
              <a:ea typeface="Halant"/>
              <a:cs typeface="Halant"/>
              <a:sym typeface="Halant"/>
            </a:endParaRPr>
          </a:p>
        </p:txBody>
      </p:sp>
      <p:pic>
        <p:nvPicPr>
          <p:cNvPr id="112" name="Google Shape;112;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16"/>
          <p:cNvSpPr txBox="1"/>
          <p:nvPr/>
        </p:nvSpPr>
        <p:spPr>
          <a:xfrm>
            <a:off x="594300" y="655288"/>
            <a:ext cx="6583800" cy="865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We were riding a seesaw, the two of us, the mister on one side and the missus on the other. We lived in a nice house now, a Georgian brick home on a quiet street in the Kenwood neighborhood, with a wide porch and tall trees in the yard—exactly the kind of place Craig and I used to gape at during Sunday drives in my dad’s Buick. I thought often of my father and all he’d invested in us. I wished desperately for him to be alive, to see how things were playing out. Craig was profoundly happy now, having finally made a swerve, leaving his career in investment banking and pivoting back to his first love—basketball. After a few years as an assistant at Northwestern, he was now head coach at Brown University in Rhode Island, and he was getting married again, to Kelly McCrum, a beautiful, down-to-earth college dean of admissions from the East Coast. His two children had grown tall and confident, vibrant advertisements for what the next generation could do.</a:t>
            </a:r>
            <a:endParaRPr sz="1200">
              <a:solidFill>
                <a:schemeClr val="dk1"/>
              </a:solidFill>
              <a:latin typeface="Inter"/>
              <a:ea typeface="Inter"/>
              <a:cs typeface="Inter"/>
              <a:sym typeface="Inter"/>
            </a:endParaRPr>
          </a:p>
          <a:p>
            <a:pPr indent="-190500" lvl="0" marL="635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was a senator’s wife, but beyond that, and more important, I had a career that mattered to me. Back in the spring, I’d been promoted to become a vice president at the University of Chicago Medical Center. I’d spent the past couple of years leading the development of a program called the South Side Healthcare Collaborative, which had already connected more than fifteen hundred patients who’d turned up in our Emergency Department with care providers they could see regularly, regardless of whether they could pay or not. My work felt personal. I saw black folks streaming into the ER with issues that had long been neglected—diabetic patients whose circulation issues had gone untended and who now needed a leg amputated, for example—and couldn’t help but think of every medical appointment my own father had failed to make for himself, every symptom of his MS he’d downplayed in order not to make a fuss, or cost anyone money, or generate paperwork, or to spare himself the feeling of being belittled by a wealthy white doctor.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did what I could to ignore the whirlwind around Barack, even if it showed no sign of dying down. Cable news pundits were debating his prospects. David Brooks, the conservative columnist at the New York Times, published a surprising sort of just-do-it plea titled “Run, Barack, Run.” He was recognized nearly everywhere he went now, but I still had the blessing of invisibility. Standing in line at a convenience store one day in October, I spotted the cover of Time magazine and had to turn my head away: It was an extreme close-up of my husband’s face, next to the headline “Why Barack Obama Could Be the Next President.” He wouldn’t do this. He wanted to run. He wanted it and I didn’t.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Anytime a reporter asked whether he’d join the race for president, Barack would demur, saying simply, “I’m still thinking about it. It’s a family decision.” Which was code for “Only if Michelle says I can.” On nights when Barack was in Washington, I lay alone in bed, feeling as if it were me against the world. I wanted Barack for our family. Everyone else seemed to want him for our country.</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Reading Comprehension</a:t>
            </a:r>
            <a:endParaRPr sz="1900">
              <a:latin typeface="Halant"/>
              <a:ea typeface="Halant"/>
              <a:cs typeface="Halant"/>
              <a:sym typeface="Halant"/>
            </a:endParaRPr>
          </a:p>
        </p:txBody>
      </p:sp>
      <p:pic>
        <p:nvPicPr>
          <p:cNvPr id="122" name="Google Shape;12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6" name="Google Shape;126;p17"/>
          <p:cNvSpPr txBox="1"/>
          <p:nvPr/>
        </p:nvSpPr>
        <p:spPr>
          <a:xfrm>
            <a:off x="506300" y="1065325"/>
            <a:ext cx="6759900" cy="817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pressure on Barack Obama’s potential presidential run affect the atmosphere in the Obama household?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Michelle Obama's initial hope regarding Barack's decision to run for president?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Michelle describe the "seesaw" dynamic between her and Barack regarding the presidential campaign?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professional achievements had Michelle reached by this point in her life?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Michelle fear a presidential campaign would </a:t>
            </a:r>
            <a:r>
              <a:rPr lang="en" sz="1200">
                <a:solidFill>
                  <a:schemeClr val="dk1"/>
                </a:solidFill>
                <a:latin typeface="Inter"/>
                <a:ea typeface="Inter"/>
                <a:cs typeface="Inter"/>
                <a:sym typeface="Inter"/>
              </a:rPr>
              <a:t>hijack</a:t>
            </a:r>
            <a:r>
              <a:rPr lang="en" sz="1200">
                <a:solidFill>
                  <a:schemeClr val="dk1"/>
                </a:solidFill>
                <a:latin typeface="Inter"/>
                <a:ea typeface="Inter"/>
                <a:cs typeface="Inter"/>
                <a:sym typeface="Inter"/>
              </a:rPr>
              <a:t> her life and goals?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Michelle react when she saw Barack on the cover of Time magazine?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Michelle mean when she said it felt like "me against the world"?</a:t>
            </a:r>
            <a:endParaRPr sz="1200">
              <a:solidFill>
                <a:schemeClr val="dk1"/>
              </a:solidFill>
              <a:latin typeface="Inter"/>
              <a:ea typeface="Inter"/>
              <a:cs typeface="Inter"/>
              <a:sym typeface="Inter"/>
            </a:endParaRPr>
          </a:p>
        </p:txBody>
      </p:sp>
      <p:sp>
        <p:nvSpPr>
          <p:cNvPr id="127" name="Google Shape;127;p17"/>
          <p:cNvSpPr txBox="1"/>
          <p:nvPr/>
        </p:nvSpPr>
        <p:spPr>
          <a:xfrm>
            <a:off x="465775" y="627625"/>
            <a:ext cx="6759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a:t>
            </a:r>
            <a:r>
              <a:rPr b="1" lang="en">
                <a:latin typeface="Halant"/>
                <a:ea typeface="Halant"/>
                <a:cs typeface="Halant"/>
                <a:sym typeface="Halant"/>
              </a:rPr>
              <a:t> </a:t>
            </a:r>
            <a:r>
              <a:rPr lang="en">
                <a:latin typeface="Halant"/>
                <a:ea typeface="Halant"/>
                <a:cs typeface="Halant"/>
                <a:sym typeface="Halant"/>
              </a:rPr>
              <a:t>After reading the excerpt from the excerpt of </a:t>
            </a:r>
            <a:r>
              <a:rPr i="1" lang="en">
                <a:latin typeface="Halant"/>
                <a:ea typeface="Halant"/>
                <a:cs typeface="Halant"/>
                <a:sym typeface="Halant"/>
              </a:rPr>
              <a:t>Becoming</a:t>
            </a:r>
            <a:r>
              <a:rPr lang="en">
                <a:latin typeface="Halant"/>
                <a:ea typeface="Halant"/>
                <a:cs typeface="Halant"/>
                <a:sym typeface="Halant"/>
              </a:rPr>
              <a:t> by Michelle Obama, work with a partner to answer the reading comprehension questions below. </a:t>
            </a:r>
            <a:endParaRPr>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Your Narrative</a:t>
            </a:r>
            <a:endParaRPr sz="1900">
              <a:latin typeface="Halant"/>
              <a:ea typeface="Halant"/>
              <a:cs typeface="Halant"/>
              <a:sym typeface="Halant"/>
            </a:endParaRPr>
          </a:p>
        </p:txBody>
      </p:sp>
      <p:pic>
        <p:nvPicPr>
          <p:cNvPr id="133" name="Google Shape;133;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18"/>
          <p:cNvSpPr txBox="1"/>
          <p:nvPr/>
        </p:nvSpPr>
        <p:spPr>
          <a:xfrm>
            <a:off x="453675" y="700650"/>
            <a:ext cx="6986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lang="en" sz="1200">
                <a:latin typeface="Halant"/>
                <a:ea typeface="Halant"/>
                <a:cs typeface="Halant"/>
                <a:sym typeface="Halant"/>
              </a:rPr>
              <a:t>Using your timeline, </a:t>
            </a:r>
            <a:r>
              <a:rPr lang="en" sz="1200">
                <a:latin typeface="Halant"/>
                <a:ea typeface="Halant"/>
                <a:cs typeface="Halant"/>
                <a:sym typeface="Halant"/>
              </a:rPr>
              <a:t>write a narrative of the event from your life in the section below. </a:t>
            </a:r>
            <a:r>
              <a:rPr lang="en" sz="1200">
                <a:latin typeface="Halant"/>
                <a:ea typeface="Halant"/>
                <a:cs typeface="Halant"/>
                <a:sym typeface="Halant"/>
              </a:rPr>
              <a:t>Your narrative should include at least 4 events from your timeline. Use the excerpt from Michelle Obama’s memoir, </a:t>
            </a:r>
            <a:r>
              <a:rPr i="1" lang="en" sz="1200">
                <a:latin typeface="Halant"/>
                <a:ea typeface="Halant"/>
                <a:cs typeface="Halant"/>
                <a:sym typeface="Halant"/>
              </a:rPr>
              <a:t>Becoming</a:t>
            </a:r>
            <a:r>
              <a:rPr lang="en" sz="1200">
                <a:latin typeface="Halant"/>
                <a:ea typeface="Halant"/>
                <a:cs typeface="Halant"/>
                <a:sym typeface="Halant"/>
              </a:rPr>
              <a:t>, as a reference.</a:t>
            </a:r>
            <a:endParaRPr sz="1200">
              <a:latin typeface="Halant"/>
              <a:ea typeface="Halant"/>
              <a:cs typeface="Halant"/>
              <a:sym typeface="Halant"/>
            </a:endParaRPr>
          </a:p>
        </p:txBody>
      </p:sp>
      <p:pic>
        <p:nvPicPr>
          <p:cNvPr id="137" name="Google Shape;137;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8" name="Google Shape;138;p18"/>
          <p:cNvSpPr txBox="1"/>
          <p:nvPr/>
        </p:nvSpPr>
        <p:spPr>
          <a:xfrm>
            <a:off x="556825" y="14854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2"/>
                </a:solidFill>
                <a:latin typeface="Inter"/>
                <a:ea typeface="Inter"/>
                <a:cs typeface="Inter"/>
                <a:sym typeface="Inter"/>
              </a:rPr>
              <a:t>___________________________________________________________________________</a:t>
            </a: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chemeClr val="dk2"/>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Your Narrative</a:t>
            </a:r>
            <a:endParaRPr sz="1900">
              <a:latin typeface="Halant"/>
              <a:ea typeface="Halant"/>
              <a:cs typeface="Halant"/>
              <a:sym typeface="Halant"/>
            </a:endParaRPr>
          </a:p>
        </p:txBody>
      </p:sp>
      <p:pic>
        <p:nvPicPr>
          <p:cNvPr id="144" name="Google Shape;144;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7" name="Google Shape;147;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8" name="Google Shape;148;p19"/>
          <p:cNvSpPr txBox="1"/>
          <p:nvPr/>
        </p:nvSpPr>
        <p:spPr>
          <a:xfrm>
            <a:off x="509750" y="620975"/>
            <a:ext cx="6753000" cy="861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 sz="1500">
                <a:solidFill>
                  <a:schemeClr val="dk2"/>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a:t>
            </a:r>
            <a:endParaRPr sz="1500">
              <a:solidFill>
                <a:schemeClr val="dk2"/>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Your Timeline</a:t>
            </a:r>
            <a:r>
              <a:rPr lang="en" sz="2400">
                <a:solidFill>
                  <a:schemeClr val="dk1"/>
                </a:solidFill>
                <a:latin typeface="Halant"/>
                <a:ea typeface="Halant"/>
                <a:cs typeface="Halant"/>
                <a:sym typeface="Halant"/>
              </a:rPr>
              <a:t> (Exemplar)</a:t>
            </a:r>
            <a:endParaRPr sz="1900">
              <a:latin typeface="Halant"/>
              <a:ea typeface="Halant"/>
              <a:cs typeface="Halant"/>
              <a:sym typeface="Halant"/>
            </a:endParaRPr>
          </a:p>
        </p:txBody>
      </p:sp>
      <p:pic>
        <p:nvPicPr>
          <p:cNvPr id="154" name="Google Shape;154;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7" name="Google Shape;157;p20"/>
          <p:cNvSpPr txBox="1"/>
          <p:nvPr/>
        </p:nvSpPr>
        <p:spPr>
          <a:xfrm>
            <a:off x="502650" y="559275"/>
            <a:ext cx="69864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Halant"/>
                <a:ea typeface="Halant"/>
                <a:cs typeface="Halant"/>
                <a:sym typeface="Halant"/>
              </a:rPr>
              <a:t>Timelines are visual tools that help us organize information and historical events in the order that they happened. Most timelines are arranged in chronological order, which means that it is organized from the earliest to most recent event.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latin typeface="Halant"/>
                <a:ea typeface="Halant"/>
                <a:cs typeface="Halant"/>
                <a:sym typeface="Halant"/>
              </a:rPr>
              <a:t>Create a timeline of your life in chronological order (include years and 2-3 sentence descriptions).</a:t>
            </a:r>
            <a:endParaRPr sz="1200">
              <a:latin typeface="Halant"/>
              <a:ea typeface="Halant"/>
              <a:cs typeface="Halant"/>
              <a:sym typeface="Halant"/>
            </a:endParaRPr>
          </a:p>
        </p:txBody>
      </p:sp>
      <p:pic>
        <p:nvPicPr>
          <p:cNvPr id="158" name="Google Shape;158;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9" name="Google Shape;159;p20"/>
          <p:cNvSpPr/>
          <p:nvPr/>
        </p:nvSpPr>
        <p:spPr>
          <a:xfrm>
            <a:off x="516150" y="33184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Moved to a New City (2003)</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Our family relocated to a larger city, which brought many new experiences and challenges. This move helped me adapt to change and shaped my sense of independence.</a:t>
            </a:r>
            <a:endParaRPr sz="1000">
              <a:solidFill>
                <a:schemeClr val="accent1"/>
              </a:solidFill>
              <a:latin typeface="Inter"/>
              <a:ea typeface="Inter"/>
              <a:cs typeface="Inter"/>
              <a:sym typeface="Inter"/>
            </a:endParaRPr>
          </a:p>
        </p:txBody>
      </p:sp>
      <p:sp>
        <p:nvSpPr>
          <p:cNvPr id="160" name="Google Shape;160;p20"/>
          <p:cNvSpPr/>
          <p:nvPr/>
        </p:nvSpPr>
        <p:spPr>
          <a:xfrm>
            <a:off x="516150" y="45328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Attended Howard University (2010-2014)</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During these years, I earned my Bachelor’s in Political Science. This experience broadened my worldview and helped me develop critical thinking skills.</a:t>
            </a:r>
            <a:endParaRPr sz="1000">
              <a:solidFill>
                <a:schemeClr val="accent1"/>
              </a:solidFill>
              <a:latin typeface="Inter"/>
              <a:ea typeface="Inter"/>
              <a:cs typeface="Inter"/>
              <a:sym typeface="Inter"/>
            </a:endParaRPr>
          </a:p>
        </p:txBody>
      </p:sp>
      <p:sp>
        <p:nvSpPr>
          <p:cNvPr id="161" name="Google Shape;161;p20"/>
          <p:cNvSpPr/>
          <p:nvPr/>
        </p:nvSpPr>
        <p:spPr>
          <a:xfrm>
            <a:off x="516150" y="69472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Birth of Our First Child (2021)</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Welcoming our first child was a transformative experience, bringing a new sense of purpose and joy to our lives. Balancing work and family became a rewarding challenge.</a:t>
            </a:r>
            <a:endParaRPr sz="1000">
              <a:solidFill>
                <a:schemeClr val="accent1"/>
              </a:solidFill>
              <a:latin typeface="Inter"/>
              <a:ea typeface="Inter"/>
              <a:cs typeface="Inter"/>
              <a:sym typeface="Inter"/>
            </a:endParaRPr>
          </a:p>
        </p:txBody>
      </p:sp>
      <p:sp>
        <p:nvSpPr>
          <p:cNvPr id="162" name="Google Shape;162;p20"/>
          <p:cNvSpPr/>
          <p:nvPr/>
        </p:nvSpPr>
        <p:spPr>
          <a:xfrm>
            <a:off x="516150" y="57190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Earned My Master’s Degree from Hampton Univ. (2018)</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Completing my MA was a significant milestone. It gave me the skills needed to become a better educator and future principal.</a:t>
            </a:r>
            <a:endParaRPr sz="1000">
              <a:solidFill>
                <a:schemeClr val="accent1"/>
              </a:solidFill>
              <a:latin typeface="Inter"/>
              <a:ea typeface="Inter"/>
              <a:cs typeface="Inter"/>
              <a:sym typeface="Inter"/>
            </a:endParaRPr>
          </a:p>
        </p:txBody>
      </p:sp>
      <p:sp>
        <p:nvSpPr>
          <p:cNvPr id="163" name="Google Shape;163;p20"/>
          <p:cNvSpPr/>
          <p:nvPr/>
        </p:nvSpPr>
        <p:spPr>
          <a:xfrm>
            <a:off x="516125" y="215515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Born (1990)</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I was born in a small town, where I spent most of my early childhood. My parents emphasized the importance of education and curiosity, sparking my lifelong love of learning.</a:t>
            </a:r>
            <a:endParaRPr sz="1000">
              <a:solidFill>
                <a:schemeClr val="accent1"/>
              </a:solidFill>
              <a:latin typeface="Inter"/>
              <a:ea typeface="Inter"/>
              <a:cs typeface="Inter"/>
              <a:sym typeface="Inter"/>
            </a:endParaRPr>
          </a:p>
        </p:txBody>
      </p:sp>
      <p:sp>
        <p:nvSpPr>
          <p:cNvPr id="164" name="Google Shape;164;p20"/>
          <p:cNvSpPr/>
          <p:nvPr/>
        </p:nvSpPr>
        <p:spPr>
          <a:xfrm>
            <a:off x="4336875" y="37132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High School Graduation (2008)</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Graduating from high school was a proud moment. I decided to pursue a college degree in Political Science.</a:t>
            </a:r>
            <a:endParaRPr sz="1000">
              <a:solidFill>
                <a:schemeClr val="accent1"/>
              </a:solidFill>
              <a:latin typeface="Inter"/>
              <a:ea typeface="Inter"/>
              <a:cs typeface="Inter"/>
              <a:sym typeface="Inter"/>
            </a:endParaRPr>
          </a:p>
        </p:txBody>
      </p:sp>
      <p:sp>
        <p:nvSpPr>
          <p:cNvPr id="165" name="Google Shape;165;p20"/>
          <p:cNvSpPr/>
          <p:nvPr/>
        </p:nvSpPr>
        <p:spPr>
          <a:xfrm>
            <a:off x="4336875" y="49276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First Job as a High School History Teacher (2014)</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I began teaching high school history, where I discovered my passion for education and helping students engage with historical perspectives.</a:t>
            </a:r>
            <a:endParaRPr sz="1000">
              <a:solidFill>
                <a:schemeClr val="accent1"/>
              </a:solidFill>
              <a:latin typeface="Inter"/>
              <a:ea typeface="Inter"/>
              <a:cs typeface="Inter"/>
              <a:sym typeface="Inter"/>
            </a:endParaRPr>
          </a:p>
        </p:txBody>
      </p:sp>
      <p:sp>
        <p:nvSpPr>
          <p:cNvPr id="166" name="Google Shape;166;p20"/>
          <p:cNvSpPr/>
          <p:nvPr/>
        </p:nvSpPr>
        <p:spPr>
          <a:xfrm>
            <a:off x="4336875" y="7342025"/>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Became a Curriculum Developer (2024)</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In this position, I supported curriculum development and teacher training while embracing the responsibilities of raising a young family.</a:t>
            </a:r>
            <a:endParaRPr sz="1000">
              <a:solidFill>
                <a:schemeClr val="accent1"/>
              </a:solidFill>
              <a:latin typeface="Inter"/>
              <a:ea typeface="Inter"/>
              <a:cs typeface="Inter"/>
              <a:sym typeface="Inter"/>
            </a:endParaRPr>
          </a:p>
        </p:txBody>
      </p:sp>
      <p:sp>
        <p:nvSpPr>
          <p:cNvPr id="167" name="Google Shape;167;p20"/>
          <p:cNvSpPr/>
          <p:nvPr/>
        </p:nvSpPr>
        <p:spPr>
          <a:xfrm>
            <a:off x="4336875" y="611380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Got Married (2019)</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I married my partner, who has been a supportive presence through every step of my career. We moved into our first home together, excited to build a life together.</a:t>
            </a:r>
            <a:endParaRPr sz="1000">
              <a:solidFill>
                <a:schemeClr val="accent1"/>
              </a:solidFill>
              <a:latin typeface="Inter"/>
              <a:ea typeface="Inter"/>
              <a:cs typeface="Inter"/>
              <a:sym typeface="Inter"/>
            </a:endParaRPr>
          </a:p>
        </p:txBody>
      </p:sp>
      <p:sp>
        <p:nvSpPr>
          <p:cNvPr id="168" name="Google Shape;168;p20"/>
          <p:cNvSpPr/>
          <p:nvPr/>
        </p:nvSpPr>
        <p:spPr>
          <a:xfrm>
            <a:off x="4336875" y="2498850"/>
            <a:ext cx="2530200" cy="1044900"/>
          </a:xfrm>
          <a:prstGeom prst="rect">
            <a:avLst/>
          </a:prstGeom>
          <a:solidFill>
            <a:srgbClr val="FCFCFC"/>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chemeClr val="accent1"/>
                </a:solidFill>
                <a:latin typeface="Inter"/>
                <a:ea typeface="Inter"/>
                <a:cs typeface="Inter"/>
                <a:sym typeface="Inter"/>
              </a:rPr>
              <a:t>Started School (1995)</a:t>
            </a:r>
            <a:endParaRPr b="1" sz="1000">
              <a:solidFill>
                <a:schemeClr val="accent1"/>
              </a:solidFill>
              <a:latin typeface="Inter"/>
              <a:ea typeface="Inter"/>
              <a:cs typeface="Inter"/>
              <a:sym typeface="Inter"/>
            </a:endParaRPr>
          </a:p>
          <a:p>
            <a:pPr indent="0" lvl="0" marL="0" rtl="0" algn="ctr">
              <a:spcBef>
                <a:spcPts val="0"/>
              </a:spcBef>
              <a:spcAft>
                <a:spcPts val="0"/>
              </a:spcAft>
              <a:buNone/>
            </a:pPr>
            <a:r>
              <a:rPr lang="en" sz="1000">
                <a:solidFill>
                  <a:schemeClr val="accent1"/>
                </a:solidFill>
                <a:latin typeface="Inter"/>
                <a:ea typeface="Inter"/>
                <a:cs typeface="Inter"/>
                <a:sym typeface="Inter"/>
              </a:rPr>
              <a:t>I began elementary school, where I quickly developed a love for reading and history. This passion would stay with me and become a big part of my future.</a:t>
            </a:r>
            <a:endParaRPr/>
          </a:p>
        </p:txBody>
      </p:sp>
      <p:cxnSp>
        <p:nvCxnSpPr>
          <p:cNvPr id="169" name="Google Shape;169;p20"/>
          <p:cNvCxnSpPr/>
          <p:nvPr/>
        </p:nvCxnSpPr>
        <p:spPr>
          <a:xfrm flipH="1">
            <a:off x="3673600" y="1893250"/>
            <a:ext cx="36000" cy="7113600"/>
          </a:xfrm>
          <a:prstGeom prst="straightConnector1">
            <a:avLst/>
          </a:prstGeom>
          <a:noFill/>
          <a:ln cap="flat" cmpd="sng" w="152400">
            <a:solidFill>
              <a:schemeClr val="dk2"/>
            </a:solidFill>
            <a:prstDash val="solid"/>
            <a:round/>
            <a:headEnd len="med" w="med" type="none"/>
            <a:tailEnd len="med" w="med" type="none"/>
          </a:ln>
        </p:spPr>
      </p:cxnSp>
      <p:cxnSp>
        <p:nvCxnSpPr>
          <p:cNvPr id="170" name="Google Shape;170;p20"/>
          <p:cNvCxnSpPr/>
          <p:nvPr/>
        </p:nvCxnSpPr>
        <p:spPr>
          <a:xfrm>
            <a:off x="3046350" y="3834575"/>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1" name="Google Shape;171;p20"/>
          <p:cNvCxnSpPr/>
          <p:nvPr/>
        </p:nvCxnSpPr>
        <p:spPr>
          <a:xfrm>
            <a:off x="3029800" y="50815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2" name="Google Shape;172;p20"/>
          <p:cNvCxnSpPr/>
          <p:nvPr/>
        </p:nvCxnSpPr>
        <p:spPr>
          <a:xfrm>
            <a:off x="3655950" y="3015000"/>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3" name="Google Shape;173;p20"/>
          <p:cNvCxnSpPr/>
          <p:nvPr/>
        </p:nvCxnSpPr>
        <p:spPr>
          <a:xfrm>
            <a:off x="3655950" y="54313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4" name="Google Shape;174;p20"/>
          <p:cNvCxnSpPr/>
          <p:nvPr/>
        </p:nvCxnSpPr>
        <p:spPr>
          <a:xfrm>
            <a:off x="3029800" y="6304213"/>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5" name="Google Shape;175;p20"/>
          <p:cNvCxnSpPr/>
          <p:nvPr/>
        </p:nvCxnSpPr>
        <p:spPr>
          <a:xfrm>
            <a:off x="3655950" y="4306375"/>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6" name="Google Shape;176;p20"/>
          <p:cNvCxnSpPr/>
          <p:nvPr/>
        </p:nvCxnSpPr>
        <p:spPr>
          <a:xfrm>
            <a:off x="3655950" y="6630100"/>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7" name="Google Shape;177;p20"/>
          <p:cNvCxnSpPr/>
          <p:nvPr/>
        </p:nvCxnSpPr>
        <p:spPr>
          <a:xfrm>
            <a:off x="3046350" y="26201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8" name="Google Shape;178;p20"/>
          <p:cNvCxnSpPr/>
          <p:nvPr/>
        </p:nvCxnSpPr>
        <p:spPr>
          <a:xfrm>
            <a:off x="3029800" y="7518588"/>
            <a:ext cx="679800" cy="12600"/>
          </a:xfrm>
          <a:prstGeom prst="straightConnector1">
            <a:avLst/>
          </a:prstGeom>
          <a:noFill/>
          <a:ln cap="flat" cmpd="sng" w="28575">
            <a:solidFill>
              <a:schemeClr val="dk2"/>
            </a:solidFill>
            <a:prstDash val="solid"/>
            <a:round/>
            <a:headEnd len="med" w="med" type="none"/>
            <a:tailEnd len="med" w="med" type="none"/>
          </a:ln>
        </p:spPr>
      </p:cxnSp>
      <p:cxnSp>
        <p:nvCxnSpPr>
          <p:cNvPr id="179" name="Google Shape;179;p20"/>
          <p:cNvCxnSpPr/>
          <p:nvPr/>
        </p:nvCxnSpPr>
        <p:spPr>
          <a:xfrm>
            <a:off x="3655950" y="7828825"/>
            <a:ext cx="679800" cy="1260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Reading Comprehension </a:t>
            </a:r>
            <a:r>
              <a:rPr lang="en" sz="2400">
                <a:solidFill>
                  <a:schemeClr val="dk1"/>
                </a:solidFill>
                <a:latin typeface="Halant"/>
                <a:ea typeface="Halant"/>
                <a:cs typeface="Halant"/>
                <a:sym typeface="Halant"/>
              </a:rPr>
              <a:t>(Exemplar)</a:t>
            </a:r>
            <a:endParaRPr sz="1900">
              <a:latin typeface="Halant"/>
              <a:ea typeface="Halant"/>
              <a:cs typeface="Halant"/>
              <a:sym typeface="Halant"/>
            </a:endParaRPr>
          </a:p>
        </p:txBody>
      </p:sp>
      <p:pic>
        <p:nvPicPr>
          <p:cNvPr id="185" name="Google Shape;185;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9" name="Google Shape;189;p21"/>
          <p:cNvSpPr txBox="1"/>
          <p:nvPr/>
        </p:nvSpPr>
        <p:spPr>
          <a:xfrm>
            <a:off x="506300" y="1065325"/>
            <a:ext cx="6759900" cy="738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pressure on Barack Obama’s potential presidential run affect the atmosphere in the Obama household?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pressure created a constant, unsettling presence in their lives. Barack's potential run was a topic that lingered in every conversation and activity, affecting the family’s daily life. It added a "strange energy" to everything they did, making it impossible to escape the looming decision.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Michelle Obama's initial hope regarding Barack's decision to run for president?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Michelle hoped that Barack would wait until 2016, when their daughters were older, to consider running for president.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Michelle describe the "seesaw" dynamic between her and Barack regarding the presidential campaign?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Michelle compared their situation to a seesaw, with Barack on one side wanting to pursue the presidential campaign, and her on the other side, wanting him to be content with their current life and focus on their family.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professional achievements had Michelle reached by this point in her life?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Michelle had been promoted to Vice President at the University of Chicago Medical Center and had successfully led the development of the South Side Healthcare Collaborative, which connected over 1,500 patients to regular healthcare providers, regardless of their ability to pay.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Michelle fear a presidential campaign would hijack her life and goals?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Michelle feared that the campaign would consume her life, take away her ability to focus on her own career and personal ambitions, and overshadow her work and her role as a mother.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Michelle react when she saw Barack on the cover of Time magazine?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Michelle turned her head away when she saw Barack on the cover of Time magazine, feeling discomfort with the growing media attention and the increasing pressure for him to run for president.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Michelle mean when she said it felt like "me against the world"?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Michelle felt isolated, as though she was the only one fighting for their family’s needs, while everyone else—friends, advisers, the media, and the public—wanted Barack to pursue the presidency, regardless of the personal toll it might take.</a:t>
            </a:r>
            <a:endParaRPr b="1" sz="1200">
              <a:solidFill>
                <a:schemeClr val="accent1"/>
              </a:solidFill>
              <a:latin typeface="Inter"/>
              <a:ea typeface="Inter"/>
              <a:cs typeface="Inter"/>
              <a:sym typeface="Inter"/>
            </a:endParaRPr>
          </a:p>
        </p:txBody>
      </p:sp>
      <p:sp>
        <p:nvSpPr>
          <p:cNvPr id="190" name="Google Shape;190;p21"/>
          <p:cNvSpPr txBox="1"/>
          <p:nvPr/>
        </p:nvSpPr>
        <p:spPr>
          <a:xfrm>
            <a:off x="506250" y="492000"/>
            <a:ext cx="6759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a:t>
            </a:r>
            <a:r>
              <a:rPr b="1" lang="en">
                <a:latin typeface="Halant"/>
                <a:ea typeface="Halant"/>
                <a:cs typeface="Halant"/>
                <a:sym typeface="Halant"/>
              </a:rPr>
              <a:t> </a:t>
            </a:r>
            <a:r>
              <a:rPr lang="en">
                <a:latin typeface="Halant"/>
                <a:ea typeface="Halant"/>
                <a:cs typeface="Halant"/>
                <a:sym typeface="Halant"/>
              </a:rPr>
              <a:t>After reading the excerpt from the excerpt of </a:t>
            </a:r>
            <a:r>
              <a:rPr i="1" lang="en">
                <a:latin typeface="Halant"/>
                <a:ea typeface="Halant"/>
                <a:cs typeface="Halant"/>
                <a:sym typeface="Halant"/>
              </a:rPr>
              <a:t>Becoming</a:t>
            </a:r>
            <a:r>
              <a:rPr lang="en">
                <a:latin typeface="Halant"/>
                <a:ea typeface="Halant"/>
                <a:cs typeface="Halant"/>
                <a:sym typeface="Halant"/>
              </a:rPr>
              <a:t> by Michelle Obama, work with a partner to answer the reading comprehension questions below. </a:t>
            </a:r>
            <a:endParaRPr>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